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0160000" cy="7620000"/>
  <p:notesSz cx="7620000" cy="10160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78"/>
    <p:restoredTop sz="94456"/>
  </p:normalViewPr>
  <p:slideViewPr>
    <p:cSldViewPr snapToGrid="0">
      <p:cViewPr varScale="1">
        <p:scale>
          <a:sx n="70" d="100"/>
          <a:sy n="70" d="100"/>
        </p:scale>
        <p:origin x="9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09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919753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201479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153931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2401291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2482219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3254167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2093141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1907354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1721776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2074072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1830975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2585341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2969234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1178046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364447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66"/>
          </a:p>
        </p:txBody>
      </p:sp>
    </p:spTree>
    <p:extLst>
      <p:ext uri="{BB962C8B-B14F-4D97-AF65-F5344CB8AC3E}">
        <p14:creationId xmlns:p14="http://schemas.microsoft.com/office/powerpoint/2010/main" val="1175049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914400" y="3048000"/>
            <a:ext cx="8331200" cy="1219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1828800" y="4572000"/>
            <a:ext cx="6502399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200"/>
            </a:lvl1pPr>
            <a:lvl2pPr lvl="1" algn="ctr">
              <a:spcBef>
                <a:spcPts val="0"/>
              </a:spcBef>
              <a:buSzPct val="100000"/>
              <a:defRPr sz="3200"/>
            </a:lvl2pPr>
            <a:lvl3pPr lvl="2" algn="ctr">
              <a:spcBef>
                <a:spcPts val="0"/>
              </a:spcBef>
              <a:buSzPct val="100000"/>
              <a:defRPr sz="3200"/>
            </a:lvl3pPr>
            <a:lvl4pPr lvl="3" algn="ctr">
              <a:spcBef>
                <a:spcPts val="0"/>
              </a:spcBef>
              <a:buSzPct val="100000"/>
              <a:defRPr sz="3200"/>
            </a:lvl4pPr>
            <a:lvl5pPr lvl="4" algn="ctr">
              <a:spcBef>
                <a:spcPts val="0"/>
              </a:spcBef>
              <a:buSzPct val="100000"/>
              <a:defRPr sz="3200"/>
            </a:lvl5pPr>
            <a:lvl6pPr lvl="5" algn="ctr">
              <a:spcBef>
                <a:spcPts val="0"/>
              </a:spcBef>
              <a:buSzPct val="100000"/>
              <a:defRPr sz="3200"/>
            </a:lvl6pPr>
            <a:lvl7pPr lvl="6" algn="ctr">
              <a:spcBef>
                <a:spcPts val="0"/>
              </a:spcBef>
              <a:buSzPct val="100000"/>
              <a:defRPr sz="3200"/>
            </a:lvl7pPr>
            <a:lvl8pPr lvl="7" algn="ctr">
              <a:spcBef>
                <a:spcPts val="0"/>
              </a:spcBef>
              <a:buSzPct val="100000"/>
              <a:defRPr sz="3200"/>
            </a:lvl8pPr>
            <a:lvl9pPr lvl="8" algn="ctr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99224"/>
              <a:defRPr sz="4266"/>
            </a:lvl1pPr>
            <a:lvl2pPr lvl="1">
              <a:spcBef>
                <a:spcPts val="0"/>
              </a:spcBef>
              <a:buSzPct val="99224"/>
              <a:defRPr sz="4266"/>
            </a:lvl2pPr>
            <a:lvl3pPr lvl="2">
              <a:spcBef>
                <a:spcPts val="0"/>
              </a:spcBef>
              <a:buSzPct val="99224"/>
              <a:defRPr sz="4266"/>
            </a:lvl3pPr>
            <a:lvl4pPr lvl="3">
              <a:spcBef>
                <a:spcPts val="0"/>
              </a:spcBef>
              <a:buSzPct val="99224"/>
              <a:defRPr sz="4266"/>
            </a:lvl4pPr>
            <a:lvl5pPr lvl="4">
              <a:spcBef>
                <a:spcPts val="0"/>
              </a:spcBef>
              <a:buSzPct val="99224"/>
              <a:defRPr sz="4266"/>
            </a:lvl5pPr>
            <a:lvl6pPr lvl="5">
              <a:spcBef>
                <a:spcPts val="0"/>
              </a:spcBef>
              <a:buSzPct val="99224"/>
              <a:defRPr sz="4266"/>
            </a:lvl6pPr>
            <a:lvl7pPr lvl="6">
              <a:spcBef>
                <a:spcPts val="0"/>
              </a:spcBef>
              <a:buSzPct val="99224"/>
              <a:defRPr sz="4266"/>
            </a:lvl7pPr>
            <a:lvl8pPr lvl="7">
              <a:spcBef>
                <a:spcPts val="0"/>
              </a:spcBef>
              <a:buSzPct val="99224"/>
              <a:defRPr sz="4266"/>
            </a:lvl8pPr>
            <a:lvl9pPr lvl="8">
              <a:spcBef>
                <a:spcPts val="0"/>
              </a:spcBef>
              <a:buSzPct val="99224"/>
              <a:defRPr sz="4266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9550400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98765"/>
              <a:defRPr sz="2666"/>
            </a:lvl1pPr>
            <a:lvl2pPr lvl="1">
              <a:spcBef>
                <a:spcPts val="0"/>
              </a:spcBef>
              <a:buSzPct val="98765"/>
              <a:defRPr sz="2666"/>
            </a:lvl2pPr>
            <a:lvl3pPr lvl="2">
              <a:spcBef>
                <a:spcPts val="0"/>
              </a:spcBef>
              <a:buSzPct val="98765"/>
              <a:defRPr sz="2666"/>
            </a:lvl3pPr>
            <a:lvl4pPr lvl="3">
              <a:spcBef>
                <a:spcPts val="0"/>
              </a:spcBef>
              <a:buSzPct val="98765"/>
              <a:defRPr sz="2666"/>
            </a:lvl4pPr>
            <a:lvl5pPr lvl="4">
              <a:spcBef>
                <a:spcPts val="0"/>
              </a:spcBef>
              <a:buSzPct val="98765"/>
              <a:defRPr sz="2666"/>
            </a:lvl5pPr>
            <a:lvl6pPr lvl="5">
              <a:spcBef>
                <a:spcPts val="0"/>
              </a:spcBef>
              <a:buSzPct val="98765"/>
              <a:defRPr sz="2666"/>
            </a:lvl6pPr>
            <a:lvl7pPr lvl="6">
              <a:spcBef>
                <a:spcPts val="0"/>
              </a:spcBef>
              <a:buSzPct val="98765"/>
              <a:defRPr sz="2666"/>
            </a:lvl7pPr>
            <a:lvl8pPr lvl="7">
              <a:spcBef>
                <a:spcPts val="0"/>
              </a:spcBef>
              <a:buSzPct val="98765"/>
              <a:defRPr sz="2666"/>
            </a:lvl8pPr>
            <a:lvl9pPr lvl="8">
              <a:spcBef>
                <a:spcPts val="0"/>
              </a:spcBef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99224"/>
              <a:defRPr sz="4266"/>
            </a:lvl1pPr>
            <a:lvl2pPr lvl="1">
              <a:spcBef>
                <a:spcPts val="0"/>
              </a:spcBef>
              <a:buSzPct val="99224"/>
              <a:defRPr sz="4266"/>
            </a:lvl2pPr>
            <a:lvl3pPr lvl="2">
              <a:spcBef>
                <a:spcPts val="0"/>
              </a:spcBef>
              <a:buSzPct val="99224"/>
              <a:defRPr sz="4266"/>
            </a:lvl3pPr>
            <a:lvl4pPr lvl="3">
              <a:spcBef>
                <a:spcPts val="0"/>
              </a:spcBef>
              <a:buSzPct val="99224"/>
              <a:defRPr sz="4266"/>
            </a:lvl4pPr>
            <a:lvl5pPr lvl="4">
              <a:spcBef>
                <a:spcPts val="0"/>
              </a:spcBef>
              <a:buSzPct val="99224"/>
              <a:defRPr sz="4266"/>
            </a:lvl5pPr>
            <a:lvl6pPr lvl="5">
              <a:spcBef>
                <a:spcPts val="0"/>
              </a:spcBef>
              <a:buSzPct val="99224"/>
              <a:defRPr sz="4266"/>
            </a:lvl6pPr>
            <a:lvl7pPr lvl="6">
              <a:spcBef>
                <a:spcPts val="0"/>
              </a:spcBef>
              <a:buSzPct val="99224"/>
              <a:defRPr sz="4266"/>
            </a:lvl7pPr>
            <a:lvl8pPr lvl="7">
              <a:spcBef>
                <a:spcPts val="0"/>
              </a:spcBef>
              <a:buSzPct val="99224"/>
              <a:defRPr sz="4266"/>
            </a:lvl8pPr>
            <a:lvl9pPr lvl="8">
              <a:spcBef>
                <a:spcPts val="0"/>
              </a:spcBef>
              <a:buSzPct val="99224"/>
              <a:defRPr sz="4266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4470399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98765"/>
              <a:defRPr sz="2666"/>
            </a:lvl1pPr>
            <a:lvl2pPr lvl="1">
              <a:spcBef>
                <a:spcPts val="0"/>
              </a:spcBef>
              <a:buSzPct val="98765"/>
              <a:defRPr sz="2666"/>
            </a:lvl2pPr>
            <a:lvl3pPr lvl="2">
              <a:spcBef>
                <a:spcPts val="0"/>
              </a:spcBef>
              <a:buSzPct val="98765"/>
              <a:defRPr sz="2666"/>
            </a:lvl3pPr>
            <a:lvl4pPr lvl="3">
              <a:spcBef>
                <a:spcPts val="0"/>
              </a:spcBef>
              <a:buSzPct val="98765"/>
              <a:defRPr sz="2666"/>
            </a:lvl4pPr>
            <a:lvl5pPr lvl="4">
              <a:spcBef>
                <a:spcPts val="0"/>
              </a:spcBef>
              <a:buSzPct val="98765"/>
              <a:defRPr sz="2666"/>
            </a:lvl5pPr>
            <a:lvl6pPr lvl="5">
              <a:spcBef>
                <a:spcPts val="0"/>
              </a:spcBef>
              <a:buSzPct val="98765"/>
              <a:defRPr sz="2666"/>
            </a:lvl6pPr>
            <a:lvl7pPr lvl="6">
              <a:spcBef>
                <a:spcPts val="0"/>
              </a:spcBef>
              <a:buSzPct val="98765"/>
              <a:defRPr sz="2666"/>
            </a:lvl7pPr>
            <a:lvl8pPr lvl="7">
              <a:spcBef>
                <a:spcPts val="0"/>
              </a:spcBef>
              <a:buSzPct val="98765"/>
              <a:defRPr sz="2666"/>
            </a:lvl8pPr>
            <a:lvl9pPr lvl="8">
              <a:spcBef>
                <a:spcPts val="0"/>
              </a:spcBef>
              <a:buSzPct val="98765"/>
              <a:defRPr sz="2666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5384800" y="1828800"/>
            <a:ext cx="4470399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98765"/>
              <a:defRPr sz="2666"/>
            </a:lvl1pPr>
            <a:lvl2pPr lvl="1">
              <a:spcBef>
                <a:spcPts val="0"/>
              </a:spcBef>
              <a:buSzPct val="98765"/>
              <a:defRPr sz="2666"/>
            </a:lvl2pPr>
            <a:lvl3pPr lvl="2">
              <a:spcBef>
                <a:spcPts val="0"/>
              </a:spcBef>
              <a:buSzPct val="98765"/>
              <a:defRPr sz="2666"/>
            </a:lvl3pPr>
            <a:lvl4pPr lvl="3">
              <a:spcBef>
                <a:spcPts val="0"/>
              </a:spcBef>
              <a:buSzPct val="98765"/>
              <a:defRPr sz="2666"/>
            </a:lvl4pPr>
            <a:lvl5pPr lvl="4">
              <a:spcBef>
                <a:spcPts val="0"/>
              </a:spcBef>
              <a:buSzPct val="98765"/>
              <a:defRPr sz="2666"/>
            </a:lvl5pPr>
            <a:lvl6pPr lvl="5">
              <a:spcBef>
                <a:spcPts val="0"/>
              </a:spcBef>
              <a:buSzPct val="98765"/>
              <a:defRPr sz="2666"/>
            </a:lvl6pPr>
            <a:lvl7pPr lvl="6">
              <a:spcBef>
                <a:spcPts val="0"/>
              </a:spcBef>
              <a:buSzPct val="98765"/>
              <a:defRPr sz="2666"/>
            </a:lvl7pPr>
            <a:lvl8pPr lvl="7">
              <a:spcBef>
                <a:spcPts val="0"/>
              </a:spcBef>
              <a:buSzPct val="98765"/>
              <a:defRPr sz="2666"/>
            </a:lvl8pPr>
            <a:lvl9pPr lvl="8">
              <a:spcBef>
                <a:spcPts val="0"/>
              </a:spcBef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04800" y="6705600"/>
            <a:ext cx="9550400" cy="60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200"/>
            </a:lvl1pPr>
            <a:lvl2pPr lvl="1" algn="ctr">
              <a:spcBef>
                <a:spcPts val="0"/>
              </a:spcBef>
              <a:buSzPct val="100000"/>
              <a:defRPr sz="3200"/>
            </a:lvl2pPr>
            <a:lvl3pPr lvl="2" algn="ctr">
              <a:spcBef>
                <a:spcPts val="0"/>
              </a:spcBef>
              <a:buSzPct val="100000"/>
              <a:defRPr sz="3200"/>
            </a:lvl3pPr>
            <a:lvl4pPr lvl="3" algn="ctr">
              <a:spcBef>
                <a:spcPts val="0"/>
              </a:spcBef>
              <a:buSzPct val="100000"/>
              <a:defRPr sz="3200"/>
            </a:lvl4pPr>
            <a:lvl5pPr lvl="4" algn="ctr">
              <a:spcBef>
                <a:spcPts val="0"/>
              </a:spcBef>
              <a:buSzPct val="100000"/>
              <a:defRPr sz="3200"/>
            </a:lvl5pPr>
            <a:lvl6pPr lvl="5" algn="ctr">
              <a:spcBef>
                <a:spcPts val="0"/>
              </a:spcBef>
              <a:buSzPct val="100000"/>
              <a:defRPr sz="3200"/>
            </a:lvl6pPr>
            <a:lvl7pPr lvl="6" algn="ctr">
              <a:spcBef>
                <a:spcPts val="0"/>
              </a:spcBef>
              <a:buSzPct val="100000"/>
              <a:defRPr sz="3200"/>
            </a:lvl7pPr>
            <a:lvl8pPr lvl="7" algn="ctr">
              <a:spcBef>
                <a:spcPts val="0"/>
              </a:spcBef>
              <a:buSzPct val="100000"/>
              <a:defRPr sz="3200"/>
            </a:lvl8pPr>
            <a:lvl9pPr lvl="8" algn="ctr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hyperlink" Target="http://www.classzone.com/books/hs/ca/sc/bio_07/animated_biology/bio_ch05_0149_ab_fission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hyperlink" Target="http://highered.mcgraw-hill.com/sites/dl/free/0072835125/126997/animation6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jp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hyperlink" Target="NULL" TargetMode="External"/><Relationship Id="rId12" Type="http://schemas.openxmlformats.org/officeDocument/2006/relationships/hyperlink" Target="http://water.me.vccs.edu/courses/env108/lesson2_4.htm" TargetMode="External"/><Relationship Id="rId13" Type="http://schemas.openxmlformats.org/officeDocument/2006/relationships/hyperlink" Target="http://politically-confused.blogspot.com/2011/03/natural-antibiotics-info.html" TargetMode="External"/><Relationship Id="rId14" Type="http://schemas.openxmlformats.org/officeDocument/2006/relationships/hyperlink" Target="http://primos.com.my/" TargetMode="External"/><Relationship Id="rId15" Type="http://schemas.openxmlformats.org/officeDocument/2006/relationships/hyperlink" Target="http://www.dform.com/projects/t4/virus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buzzle.com/articles/helpful-and-harmful-types-of-bacteria.html" TargetMode="External"/><Relationship Id="rId4" Type="http://schemas.openxmlformats.org/officeDocument/2006/relationships/hyperlink" Target="http://www.visualphotos.com/image/1x6039875/campylobacter_jejuni_bacteria" TargetMode="External"/><Relationship Id="rId5" Type="http://schemas.openxmlformats.org/officeDocument/2006/relationships/hyperlink" Target="http://calorielab.com/news/2008/06/23/foodborne-illnesses/" TargetMode="External"/><Relationship Id="rId6" Type="http://schemas.openxmlformats.org/officeDocument/2006/relationships/hyperlink" Target="http://microbewiki.kenyon.edu/index.php/Dental_Caries_Prevention_by_Camellia_sinensis" TargetMode="External"/><Relationship Id="rId7" Type="http://schemas.openxmlformats.org/officeDocument/2006/relationships/hyperlink" Target="NULL" TargetMode="External"/><Relationship Id="rId8" Type="http://schemas.openxmlformats.org/officeDocument/2006/relationships/hyperlink" Target="http://www.emc.maricopa.edu/faculty/farabee/biobk/biobookmito.html" TargetMode="External"/><Relationship Id="rId9" Type="http://schemas.openxmlformats.org/officeDocument/2006/relationships/hyperlink" Target="http://www.sciencephoto.com/media/133792/enlarge" TargetMode="External"/><Relationship Id="rId10" Type="http://schemas.openxmlformats.org/officeDocument/2006/relationships/hyperlink" Target="http://www.classzone.com/books/hs/ca/sc/bio_07/animated_biology/bio_ch05_0149_ab_fiss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Bacteria</a:t>
            </a:r>
          </a:p>
        </p:txBody>
      </p:sp>
      <p:sp>
        <p:nvSpPr>
          <p:cNvPr id="24" name="Shape 24"/>
          <p:cNvSpPr txBox="1"/>
          <p:nvPr/>
        </p:nvSpPr>
        <p:spPr>
          <a:xfrm>
            <a:off x="610300" y="1829150"/>
            <a:ext cx="9015574" cy="27678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20133" algn="l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Antibiotics – any substance that will either kill or slow down the growth of bacteria</a:t>
            </a:r>
          </a:p>
          <a:p>
            <a:pPr marL="762000" marR="0" lvl="1" indent="-220133" algn="l">
              <a:lnSpc>
                <a:spcPct val="119791"/>
              </a:lnSpc>
              <a:spcBef>
                <a:spcPts val="479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Courier New"/>
              <a:buChar char="o"/>
            </a:pPr>
            <a:r>
              <a:rPr lang="en-US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666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discovered by Fleming – penicillin</a:t>
            </a:r>
          </a:p>
          <a:p>
            <a:pPr marL="762000" marR="0" lvl="1" indent="-220133" algn="l">
              <a:lnSpc>
                <a:spcPct val="119791"/>
              </a:lnSpc>
              <a:spcBef>
                <a:spcPts val="479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Courier New"/>
              <a:buChar char="o"/>
            </a:pPr>
            <a:r>
              <a:rPr lang="en-US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specifically stop the bacteria from forming their cell walls</a:t>
            </a:r>
          </a:p>
          <a:p>
            <a:pPr marL="762000" marR="0" lvl="1" indent="-50800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None/>
            </a:pPr>
            <a:endParaRPr sz="311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None/>
            </a:pP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Shape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4004" y="4169825"/>
            <a:ext cx="4275650" cy="328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Shape 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25" y="4188113"/>
            <a:ext cx="3968750" cy="309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bacteria?</a:t>
            </a:r>
          </a:p>
        </p:txBody>
      </p:sp>
      <p:sp>
        <p:nvSpPr>
          <p:cNvPr id="32" name="Shape 32"/>
          <p:cNvSpPr txBox="1"/>
          <p:nvPr/>
        </p:nvSpPr>
        <p:spPr>
          <a:xfrm>
            <a:off x="610300" y="1829150"/>
            <a:ext cx="9015574" cy="50027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76577" algn="l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Unicellular living organism</a:t>
            </a:r>
          </a:p>
          <a:p>
            <a:pPr marL="381000" marR="0" lvl="0" indent="-276577" algn="l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Simple cell structure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true nucleus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membrane bound organelles (ex. Mitochondria &amp; chloroplasts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Protective cell wall = shape and ability to live in wide range of environments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Capsule = resistance</a:t>
            </a:r>
          </a:p>
        </p:txBody>
      </p:sp>
      <p:pic>
        <p:nvPicPr>
          <p:cNvPr id="33" name="Shape 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6750" y="2952750"/>
            <a:ext cx="613824" cy="162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Shape 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2900" y="3407825"/>
            <a:ext cx="2338900" cy="89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Basic Structure</a:t>
            </a:r>
          </a:p>
        </p:txBody>
      </p:sp>
      <p:pic>
        <p:nvPicPr>
          <p:cNvPr id="40" name="Shape 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0" y="1386400"/>
            <a:ext cx="4021649" cy="343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Shape 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6650" y="1090075"/>
            <a:ext cx="3630075" cy="376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Shape 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4650" y="4402650"/>
            <a:ext cx="4116900" cy="275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basic types of bacteria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10300" y="1756825"/>
            <a:ext cx="4360674" cy="6847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l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6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Archaebacteria</a:t>
            </a:r>
          </a:p>
        </p:txBody>
      </p:sp>
      <p:sp>
        <p:nvSpPr>
          <p:cNvPr id="49" name="Shape 49"/>
          <p:cNvSpPr txBox="1"/>
          <p:nvPr/>
        </p:nvSpPr>
        <p:spPr>
          <a:xfrm>
            <a:off x="610300" y="2467675"/>
            <a:ext cx="4360674" cy="43642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20133" algn="l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“extreme” habitats</a:t>
            </a:r>
          </a:p>
          <a:p>
            <a:pPr marL="762000" marR="0" lvl="1" indent="-191911" algn="l">
              <a:lnSpc>
                <a:spcPct val="120000"/>
              </a:lnSpc>
              <a:spcBef>
                <a:spcPts val="396"/>
              </a:spcBef>
              <a:spcAft>
                <a:spcPts val="0"/>
              </a:spcAft>
              <a:buClr>
                <a:srgbClr val="000000"/>
              </a:buClr>
              <a:buSzPct val="101010"/>
              <a:buFont typeface="Courier New"/>
              <a:buChar char="o"/>
            </a:pPr>
            <a:r>
              <a:rPr lang="en-US" sz="222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Oxygen-free</a:t>
            </a:r>
          </a:p>
          <a:p>
            <a:pPr marL="762000" marR="0" lvl="1" indent="-191911" algn="l">
              <a:lnSpc>
                <a:spcPct val="120000"/>
              </a:lnSpc>
              <a:spcBef>
                <a:spcPts val="396"/>
              </a:spcBef>
              <a:spcAft>
                <a:spcPts val="0"/>
              </a:spcAft>
              <a:buClr>
                <a:srgbClr val="000000"/>
              </a:buClr>
              <a:buSzPct val="101010"/>
              <a:buFont typeface="Courier New"/>
              <a:buChar char="o"/>
            </a:pPr>
            <a:r>
              <a:rPr lang="en-US" sz="222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 salinity</a:t>
            </a:r>
          </a:p>
          <a:p>
            <a:pPr marL="762000" marR="0" lvl="1" indent="-191911" algn="l">
              <a:lnSpc>
                <a:spcPct val="120000"/>
              </a:lnSpc>
              <a:spcBef>
                <a:spcPts val="396"/>
              </a:spcBef>
              <a:spcAft>
                <a:spcPts val="0"/>
              </a:spcAft>
              <a:buClr>
                <a:srgbClr val="000000"/>
              </a:buClr>
              <a:buSzPct val="101010"/>
              <a:buFont typeface="Courier New"/>
              <a:buChar char="o"/>
            </a:pPr>
            <a:r>
              <a:rPr lang="en-US" sz="222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 acidity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5263425" y="1756825"/>
            <a:ext cx="4362449" cy="6847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l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6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Eubacteria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5263425" y="2467675"/>
            <a:ext cx="4362449" cy="43642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20133" algn="l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“hospitable” environments = almost everywhere</a:t>
            </a:r>
          </a:p>
          <a:p>
            <a:pPr marL="381000" marR="0" lvl="0" indent="-220133" algn="l">
              <a:lnSpc>
                <a:spcPct val="119791"/>
              </a:lnSpc>
              <a:spcBef>
                <a:spcPts val="479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organic molecules as their E source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Good vs. Bad</a:t>
            </a:r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4250" y="1354650"/>
            <a:ext cx="3164400" cy="37253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271625" y="643800"/>
            <a:ext cx="3258249" cy="32564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GOOD:</a:t>
            </a:r>
          </a:p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Intestinal:</a:t>
            </a:r>
          </a:p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Aid in digestion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Produce vitamins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Maintain pH of stomach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Work with our immune system</a:t>
            </a:r>
          </a:p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Skin: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protect from fungus</a:t>
            </a:r>
          </a:p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Food:</a:t>
            </a:r>
          </a:p>
          <a:p>
            <a:pPr marL="381000" marR="0" lvl="0" indent="-163688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177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Yogurt</a:t>
            </a:r>
          </a:p>
          <a:p>
            <a:pPr marL="381000" marR="0" lvl="0" indent="-163688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177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cheese</a:t>
            </a:r>
          </a:p>
        </p:txBody>
      </p:sp>
      <p:sp>
        <p:nvSpPr>
          <p:cNvPr id="59" name="Shape 59"/>
          <p:cNvSpPr txBox="1"/>
          <p:nvPr/>
        </p:nvSpPr>
        <p:spPr>
          <a:xfrm>
            <a:off x="6875625" y="1659800"/>
            <a:ext cx="3258249" cy="29495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BAD:</a:t>
            </a:r>
          </a:p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Pathogens:</a:t>
            </a:r>
          </a:p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tetanus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pneumonia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tuberculosis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streptococcus = strep throat </a:t>
            </a:r>
          </a:p>
          <a:p>
            <a:pPr marL="0" marR="0" lvl="0" indent="0" algn="l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Food: 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campylobactor – food poisioning</a:t>
            </a:r>
          </a:p>
          <a:p>
            <a:pPr marL="0" marR="0" lvl="0" indent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can cause botulism (paralysis &amp; death)</a:t>
            </a:r>
          </a:p>
        </p:txBody>
      </p:sp>
      <p:pic>
        <p:nvPicPr>
          <p:cNvPr id="60" name="Shape 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000" y="5541263"/>
            <a:ext cx="2487074" cy="145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575" y="4187774"/>
            <a:ext cx="4325050" cy="340047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/>
        </p:nvSpPr>
        <p:spPr>
          <a:xfrm>
            <a:off x="6960300" y="6993800"/>
            <a:ext cx="2326900" cy="3972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ctr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Streptococcus</a:t>
            </a:r>
          </a:p>
        </p:txBody>
      </p:sp>
      <p:sp>
        <p:nvSpPr>
          <p:cNvPr id="63" name="Shape 63"/>
          <p:cNvSpPr txBox="1"/>
          <p:nvPr/>
        </p:nvSpPr>
        <p:spPr>
          <a:xfrm>
            <a:off x="4589625" y="5300475"/>
            <a:ext cx="1818899" cy="6229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ctr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7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Campylobactor – raw chicken</a:t>
            </a:r>
          </a:p>
        </p:txBody>
      </p:sp>
      <p:pic>
        <p:nvPicPr>
          <p:cNvPr id="64" name="Shape 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7713" y="5923474"/>
            <a:ext cx="1883824" cy="166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Binary Fission (asexual reproduction)</a:t>
            </a:r>
          </a:p>
        </p:txBody>
      </p:sp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650" y="1439325"/>
            <a:ext cx="7112000" cy="465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3000" y="1600174"/>
            <a:ext cx="2667000" cy="229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6000" y="4572000"/>
            <a:ext cx="2423575" cy="26881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 txBox="1"/>
          <p:nvPr/>
        </p:nvSpPr>
        <p:spPr>
          <a:xfrm>
            <a:off x="864300" y="6570475"/>
            <a:ext cx="4697575" cy="384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ctr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Binary Fission Animation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5282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>
              <a:lnSpc>
                <a:spcPct val="164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Conjugation (sexual reproduction</a:t>
            </a: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750" y="3280825"/>
            <a:ext cx="3714750" cy="415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000" y="1354650"/>
            <a:ext cx="4635500" cy="51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2075" y="950976"/>
            <a:ext cx="4064000" cy="257327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356300" y="6739800"/>
            <a:ext cx="5967574" cy="384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ctr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Conjugation Animation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Viruses</a:t>
            </a:r>
          </a:p>
        </p:txBody>
      </p:sp>
      <p:sp>
        <p:nvSpPr>
          <p:cNvPr id="88" name="Shape 88"/>
          <p:cNvSpPr txBox="1"/>
          <p:nvPr/>
        </p:nvSpPr>
        <p:spPr>
          <a:xfrm>
            <a:off x="694950" y="1575150"/>
            <a:ext cx="9015574" cy="141322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76577" algn="l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a bacteriophage?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type of virus that infects bacteria cells 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T4 phage is an example that infects </a:t>
            </a:r>
            <a:r>
              <a:rPr lang="en-US" sz="311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E. coli </a:t>
            </a: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bacteria</a:t>
            </a:r>
          </a:p>
          <a:p>
            <a:pPr marL="0" marR="0" lvl="0" indent="0" algn="l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None/>
            </a:pP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3556000"/>
            <a:ext cx="2878649" cy="282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8150" y="3937000"/>
            <a:ext cx="889000" cy="2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8150" y="5715000"/>
            <a:ext cx="889000" cy="25397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/>
        </p:nvSpPr>
        <p:spPr>
          <a:xfrm>
            <a:off x="102300" y="3945800"/>
            <a:ext cx="1395574" cy="3160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l">
              <a:lnSpc>
                <a:spcPct val="1196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bacteriophage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3658300" y="5808475"/>
            <a:ext cx="802899" cy="4871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0" marR="0" lvl="0" indent="0" algn="l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Bacteria</a:t>
            </a:r>
          </a:p>
          <a:p>
            <a:pPr marL="0" marR="0" lvl="0" indent="0" algn="l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Cell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02650" y="3640650"/>
            <a:ext cx="5334000" cy="35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51325" y="4063975"/>
            <a:ext cx="1270000" cy="253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are viruses?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610300" y="1575150"/>
            <a:ext cx="9015574" cy="564861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48355" algn="l">
              <a:lnSpc>
                <a:spcPct val="1200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Arial"/>
              <a:buChar char="●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Non-living substances that can reproduce in a living host cell.</a:t>
            </a:r>
          </a:p>
          <a:p>
            <a:pPr marL="381000" marR="0" lvl="0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Arial"/>
              <a:buChar char="●"/>
            </a:pPr>
            <a:r>
              <a:rPr lang="en-US" sz="311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Genetic information enclosed in a protein structure called a capsule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825" y="4187952"/>
            <a:ext cx="4413250" cy="317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9552" y="3556000"/>
            <a:ext cx="4407408" cy="384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Basic Structure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000" y="1862650"/>
            <a:ext cx="4392074" cy="397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do they work?</a:t>
            </a: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150" y="1778000"/>
            <a:ext cx="2159000" cy="50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x="5266950" y="1829150"/>
            <a:ext cx="4358900" cy="50027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48355" algn="l">
              <a:lnSpc>
                <a:spcPct val="1200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Arial"/>
              <a:buChar char="●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Viruses either enter or inject their DNA/RNA into a host cell.</a:t>
            </a:r>
          </a:p>
          <a:p>
            <a:pPr marL="381000" marR="0" lvl="0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Arial"/>
              <a:buChar char="●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Viruses use that host cell to replicate themselves.</a:t>
            </a:r>
          </a:p>
          <a:p>
            <a:pPr marL="381000" marR="0" lvl="0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Arial"/>
              <a:buChar char="●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Once they are done they destroy the host cell </a:t>
            </a:r>
          </a:p>
          <a:p>
            <a:pPr marL="0" marR="0" lvl="0" indent="0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None/>
            </a:pPr>
            <a:endParaRPr sz="311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Living or Non-living?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x="610300" y="1829150"/>
            <a:ext cx="9015574" cy="50027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76577" algn="l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Most scientists consider viruses to be non-living.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not metabolize/use energy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not grow &amp; develop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not adapt to their environment</a:t>
            </a:r>
          </a:p>
          <a:p>
            <a:pPr marL="381000" marR="0" lvl="0" indent="-276577" algn="l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FF0000"/>
              </a:buClr>
              <a:buSzPct val="98765"/>
              <a:buFont typeface="Arial"/>
              <a:buChar char="●"/>
            </a:pPr>
            <a:r>
              <a:rPr lang="en-US" sz="3555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Can only reproduce by using a living host cell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/>
        </p:nvSpPr>
        <p:spPr>
          <a:xfrm>
            <a:off x="102300" y="305150"/>
            <a:ext cx="2496250" cy="57312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48355" algn="l">
              <a:lnSpc>
                <a:spcPct val="1200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Arial"/>
              <a:buChar char="●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Lytic Cycle</a:t>
            </a:r>
          </a:p>
          <a:p>
            <a:pPr marL="762000" marR="0" lvl="1" indent="-177800" algn="l">
              <a:lnSpc>
                <a:spcPct val="120138"/>
              </a:lnSpc>
              <a:spcBef>
                <a:spcPts val="365"/>
              </a:spcBef>
              <a:spcAft>
                <a:spcPts val="0"/>
              </a:spcAft>
              <a:buClr>
                <a:srgbClr val="000000"/>
              </a:buClr>
              <a:buSzPct val="99999"/>
              <a:buFont typeface="Courier New"/>
              <a:buChar char="o"/>
            </a:pPr>
            <a:r>
              <a:rPr lang="en-US" sz="1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Virus uses host cell machinery to make new viruses</a:t>
            </a:r>
          </a:p>
          <a:p>
            <a:pPr marL="762000" marR="0" lvl="1" indent="-177800" algn="l">
              <a:lnSpc>
                <a:spcPct val="120138"/>
              </a:lnSpc>
              <a:spcBef>
                <a:spcPts val="365"/>
              </a:spcBef>
              <a:spcAft>
                <a:spcPts val="0"/>
              </a:spcAft>
              <a:buClr>
                <a:srgbClr val="000000"/>
              </a:buClr>
              <a:buSzPct val="99999"/>
              <a:buFont typeface="Courier New"/>
              <a:buChar char="o"/>
            </a:pPr>
            <a:r>
              <a:rPr lang="en-US" sz="1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Approximately 30 minutes to complete cycle</a:t>
            </a:r>
          </a:p>
          <a:p>
            <a:pPr marL="762000" marR="0" lvl="1" indent="-177800" algn="l">
              <a:lnSpc>
                <a:spcPct val="120138"/>
              </a:lnSpc>
              <a:spcBef>
                <a:spcPts val="365"/>
              </a:spcBef>
              <a:spcAft>
                <a:spcPts val="0"/>
              </a:spcAft>
              <a:buClr>
                <a:srgbClr val="000000"/>
              </a:buClr>
              <a:buSzPct val="99999"/>
              <a:buFont typeface="Courier New"/>
              <a:buChar char="o"/>
            </a:pPr>
            <a:r>
              <a:rPr lang="en-US" sz="1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Destroys house cell</a:t>
            </a:r>
          </a:p>
          <a:p>
            <a:pPr marL="0" marR="0" lvl="0" indent="0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None/>
            </a:pPr>
            <a:endParaRPr sz="311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Shape 128"/>
          <p:cNvSpPr txBox="1"/>
          <p:nvPr/>
        </p:nvSpPr>
        <p:spPr>
          <a:xfrm>
            <a:off x="7552950" y="257051"/>
            <a:ext cx="2409500" cy="5307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48355" algn="l">
              <a:lnSpc>
                <a:spcPct val="1200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Arial"/>
              <a:buChar char="●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Lysogenic Cycle</a:t>
            </a:r>
          </a:p>
          <a:p>
            <a:pPr marL="762000" marR="0" lvl="1" indent="-135466" algn="l">
              <a:lnSpc>
                <a:spcPct val="120089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ct val="102564"/>
              <a:buFont typeface="Courier New"/>
              <a:buChar char="o"/>
            </a:pPr>
            <a:r>
              <a:rPr lang="en-US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Does not immediately destroy host cell</a:t>
            </a:r>
          </a:p>
          <a:p>
            <a:pPr marL="762000" marR="0" lvl="1" indent="-135466" algn="l">
              <a:lnSpc>
                <a:spcPct val="120089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ct val="102564"/>
              <a:buFont typeface="Courier New"/>
              <a:buChar char="o"/>
            </a:pPr>
            <a:r>
              <a:rPr lang="en-US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Dormant period</a:t>
            </a:r>
          </a:p>
          <a:p>
            <a:pPr marL="762000" marR="0" lvl="1" indent="-135466" algn="l">
              <a:lnSpc>
                <a:spcPct val="120089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ct val="102564"/>
              <a:buFont typeface="Courier New"/>
              <a:buChar char="o"/>
            </a:pPr>
            <a:r>
              <a:rPr lang="en-US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Finally enters lytic cycle</a:t>
            </a:r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0000" y="169325"/>
            <a:ext cx="4984750" cy="455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000" y="4995325"/>
            <a:ext cx="4953000" cy="210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000" y="4233325"/>
            <a:ext cx="3693574" cy="280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7876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Bacteriophage vs. Provirus vs. Retrovirus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610300" y="1829150"/>
            <a:ext cx="9015574" cy="50027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276577" algn="l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98765"/>
              <a:buFont typeface="Arial"/>
              <a:buChar char="●"/>
            </a:pPr>
            <a:r>
              <a:rPr lang="en-US" sz="3555" u="sng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Bacteriophage</a:t>
            </a:r>
            <a:r>
              <a:rPr lang="en-US" sz="3555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virus that attacks a bacteria cell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 is T4 virus that infects </a:t>
            </a:r>
            <a:r>
              <a:rPr lang="en-US" sz="311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E. coli </a:t>
            </a: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bacteria</a:t>
            </a:r>
          </a:p>
          <a:p>
            <a:pPr marL="381000" marR="0" lvl="0" indent="-276577" algn="l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B050"/>
              </a:buClr>
              <a:buSzPct val="98765"/>
              <a:buFont typeface="Arial"/>
              <a:buChar char="●"/>
            </a:pPr>
            <a:r>
              <a:rPr lang="en-US" sz="3555" u="sng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Provirus</a:t>
            </a: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the genes of a virus that become part of an organisms DNA (it can be any type of virus)</a:t>
            </a:r>
          </a:p>
          <a:p>
            <a:pPr marL="381000" marR="0" lvl="0" indent="-276577" algn="l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B050"/>
              </a:buClr>
              <a:buSzPct val="98765"/>
              <a:buFont typeface="Arial"/>
              <a:buChar char="●"/>
            </a:pPr>
            <a:r>
              <a:rPr lang="en-US" sz="3555" u="sng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Retrovirus</a:t>
            </a: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a virus that has RNA as its nucleic acid (it can make DNA from it’s RNA). </a:t>
            </a:r>
          </a:p>
          <a:p>
            <a:pPr marL="762000" marR="0" lvl="1" indent="-248355" algn="l">
              <a:lnSpc>
                <a:spcPct val="120089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ct val="100358"/>
              <a:buFont typeface="Courier New"/>
              <a:buChar char="o"/>
            </a:pPr>
            <a:r>
              <a:rPr lang="en-US" sz="311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 would be HIV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4" cy="124387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610300" y="1829150"/>
            <a:ext cx="9015574" cy="50027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381000" marR="0" lvl="0" indent="-142522" algn="l">
              <a:lnSpc>
                <a:spcPct val="120192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http://www.buzzle.com/articles/helpful-and-harmful-types-of-bacteria.html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http://www.visualphotos.com/image/1x6039875/campylobacter_jejuni_bacteria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http://calorielab.com/news/2008/06/23/foodborne-illnesses/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http://microbewiki.kenyon.edu/index.php/Dental_Caries_Prevention_by_Camellia_sinensis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7" invalidUrl="http://science.nayland.school.nz/graemeb/yr11 work/microbes/bacteria.htm"/>
              </a:rPr>
              <a:t>http://science.nayland.school.nz/graemeb/yr11%20work/microbes/bacteria.htm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http://www.emc.maricopa.edu/faculty/farabee/biobk/biobookmito.html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http://www.sciencephoto.com/media/133792/enlarge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http://www.classzone.com/books/hs/ca/sc/bio_07/animated_biology/bio_ch05_0149_ab_fission.html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1" invalidUrl="http://www2.raritanval.edu/departments/Science/full-time/Weber/Microbiology Majors/SoftChalkeCoursesubmission/chapter13sub/chapter13sub_print.html"/>
              </a:rPr>
              <a:t>http://www2.raritanval.edu/departments/Science/full-time/Weber/Microbiology%20Majors/SoftChalkeCoursesubmission/chapter13sub/chapter13sub_print.html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http://water.me.vccs.edu/courses/env108/lesson2_4.htm</a:t>
            </a:r>
          </a:p>
          <a:p>
            <a:pPr marL="381000" marR="0" lvl="0" indent="-142522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Clr>
                <a:srgbClr val="0000FF"/>
              </a:buClr>
              <a:buSzPct val="103174"/>
              <a:buFont typeface="Arial"/>
              <a:buChar char="●"/>
            </a:pPr>
            <a:r>
              <a:rPr lang="en-US" sz="1444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http://politically-confused.blogspot.com/2011/03/natural-antibiotics-info.html</a:t>
            </a:r>
          </a:p>
          <a:p>
            <a:pPr marL="381000" marR="0" lvl="0" indent="-149577" algn="l">
              <a:lnSpc>
                <a:spcPct val="119642"/>
              </a:lnSpc>
              <a:spcBef>
                <a:spcPts val="281"/>
              </a:spcBef>
              <a:spcAft>
                <a:spcPts val="0"/>
              </a:spcAft>
              <a:buClr>
                <a:srgbClr val="0000FF"/>
              </a:buClr>
              <a:buSzPct val="97222"/>
              <a:buFont typeface="Arial"/>
              <a:buChar char="●"/>
            </a:pPr>
            <a:r>
              <a:rPr lang="en-US" sz="1555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4"/>
              </a:rPr>
              <a:t>http://primos.com.my</a:t>
            </a:r>
          </a:p>
          <a:p>
            <a:pPr marL="381000" marR="0" lvl="0" indent="-149577" algn="l">
              <a:lnSpc>
                <a:spcPct val="119642"/>
              </a:lnSpc>
              <a:spcBef>
                <a:spcPts val="281"/>
              </a:spcBef>
              <a:spcAft>
                <a:spcPts val="0"/>
              </a:spcAft>
              <a:buClr>
                <a:srgbClr val="0000FF"/>
              </a:buClr>
              <a:buSzPct val="97222"/>
              <a:buFont typeface="Arial"/>
              <a:buChar char="●"/>
            </a:pPr>
            <a:r>
              <a:rPr lang="en-US" sz="1555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5"/>
              </a:rPr>
              <a:t>http://www.dform.com/projects/t4/virus.html</a:t>
            </a:r>
          </a:p>
          <a:p>
            <a:pPr marL="0" marR="0" lvl="0" indent="0" algn="l">
              <a:lnSpc>
                <a:spcPct val="119642"/>
              </a:lnSpc>
              <a:spcBef>
                <a:spcPts val="281"/>
              </a:spcBef>
              <a:spcAft>
                <a:spcPts val="0"/>
              </a:spcAft>
              <a:buNone/>
            </a:pPr>
            <a:endParaRPr sz="1555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5"/>
            </a:endParaRPr>
          </a:p>
          <a:p>
            <a:pPr marL="0" marR="0" lvl="0" indent="0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None/>
            </a:pPr>
            <a:endParaRPr sz="1444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5"/>
            </a:endParaRPr>
          </a:p>
          <a:p>
            <a:pPr marL="0" marR="0" lvl="0" indent="0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None/>
            </a:pPr>
            <a:endParaRPr sz="1444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5"/>
            </a:endParaRPr>
          </a:p>
          <a:p>
            <a:pPr marL="0" marR="0" lvl="0" indent="0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None/>
            </a:pPr>
            <a:endParaRPr sz="1444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5"/>
            </a:endParaRPr>
          </a:p>
          <a:p>
            <a:pPr marL="0" marR="0" lvl="0" indent="0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None/>
            </a:pPr>
            <a:endParaRPr sz="1444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5"/>
            </a:endParaRPr>
          </a:p>
          <a:p>
            <a:pPr marL="0" marR="0" lvl="0" indent="0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None/>
            </a:pPr>
            <a:endParaRPr sz="1444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5"/>
            </a:endParaRPr>
          </a:p>
          <a:p>
            <a:pPr marL="0" marR="0" lvl="0" indent="0" algn="l">
              <a:lnSpc>
                <a:spcPct val="120192"/>
              </a:lnSpc>
              <a:spcBef>
                <a:spcPts val="260"/>
              </a:spcBef>
              <a:spcAft>
                <a:spcPts val="0"/>
              </a:spcAft>
              <a:buNone/>
            </a:pPr>
            <a:endParaRPr sz="1444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5"/>
            </a:endParaRPr>
          </a:p>
          <a:p>
            <a:pPr marL="0" marR="0" lvl="0" indent="0" algn="l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None/>
            </a:pP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467</Words>
  <Application>Microsoft Macintosh PowerPoint</Application>
  <PresentationFormat>Custom</PresentationFormat>
  <Paragraphs>103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Courier New</vt:lpstr>
      <vt:lpstr>Arial</vt:lpstr>
      <vt:lpstr>Custom Theme</vt:lpstr>
      <vt:lpstr>Bacteria</vt:lpstr>
      <vt:lpstr>What is bacteria?</vt:lpstr>
      <vt:lpstr>Basic Structure</vt:lpstr>
      <vt:lpstr>2 basic types of bacteria</vt:lpstr>
      <vt:lpstr>Good vs. Bad</vt:lpstr>
      <vt:lpstr>Binary Fission (asexual reproduction)</vt:lpstr>
      <vt:lpstr>Conjugation (sexual reproduction)</vt:lpstr>
      <vt:lpstr>Viruses</vt:lpstr>
      <vt:lpstr>What are viruses?</vt:lpstr>
      <vt:lpstr>Basic Structure</vt:lpstr>
      <vt:lpstr>How do they work?</vt:lpstr>
      <vt:lpstr>Living or Non-living?</vt:lpstr>
      <vt:lpstr>PowerPoint Presentation</vt:lpstr>
      <vt:lpstr>Bacteriophage vs. Provirus vs. Retrovirus</vt:lpstr>
      <vt:lpstr>Sources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Bacteria</dc:title>
  <dc:creator>Adam and Sandra Read</dc:creator>
  <cp:lastModifiedBy>Microsoft Office User</cp:lastModifiedBy>
  <cp:revision>2</cp:revision>
  <dcterms:modified xsi:type="dcterms:W3CDTF">2017-02-06T23:23:06Z</dcterms:modified>
</cp:coreProperties>
</file>